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c_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07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594360"/>
            <a:ext cx="5669280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JHARKHAND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024128"/>
            <a:ext cx="6400800" cy="56692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Aptos Display"/>
              </a:defRPr>
            </a:pPr>
            <a:r>
              <a:t>FLYING INSTITUTE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28800"/>
            <a:ext cx="676656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700" b="1">
                <a:solidFill>
                  <a:srgbClr val="E19B2D"/>
                </a:solidFill>
                <a:latin typeface="Aptos Display"/>
              </a:defRPr>
            </a:pPr>
            <a:r>
              <a:t>AIRCRAFT MAINTENANCE ENGINEERING (AME)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450592"/>
            <a:ext cx="6217920" cy="10515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ENGINEERING THE PEOPLE</a:t>
            </a:r>
            <a:br/>
            <a:r>
              <a:t>WHO KEEP AVIATION FLYING.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657600"/>
            <a:ext cx="640080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28A9D6"/>
                </a:solidFill>
                <a:latin typeface="Aptos Display"/>
              </a:defRPr>
            </a:pPr>
            <a:r>
              <a:t>DGCA CAR-147 • B1.2 • B2 • COMBINED • TYPE TRAINING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4709160"/>
            <a:ext cx="1965960" cy="868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4882896"/>
            <a:ext cx="1691640" cy="23774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200" b="1">
                <a:solidFill>
                  <a:srgbClr val="071F37"/>
                </a:solidFill>
                <a:latin typeface="Aptos Display"/>
              </a:defRPr>
            </a:pPr>
            <a:r>
              <a:t>2 + 2 YEARS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5230368"/>
            <a:ext cx="1755648" cy="2011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850" b="0">
                <a:solidFill>
                  <a:srgbClr val="232D37"/>
                </a:solidFill>
                <a:latin typeface="Aptos Display"/>
              </a:defRPr>
            </a:pPr>
            <a:r>
              <a:t>Theory + Practical OJT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4709160"/>
            <a:ext cx="1965960" cy="868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63240" y="4882896"/>
            <a:ext cx="1691640" cy="23774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200" b="1">
                <a:solidFill>
                  <a:srgbClr val="071F37"/>
                </a:solidFill>
                <a:latin typeface="Aptos Display"/>
              </a:defRPr>
            </a:pPr>
            <a:r>
              <a:t>DHANBAD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35808" y="5230368"/>
            <a:ext cx="1755648" cy="2011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850" b="0">
                <a:solidFill>
                  <a:srgbClr val="232D37"/>
                </a:solidFill>
                <a:latin typeface="Aptos Display"/>
              </a:defRPr>
            </a:pPr>
            <a:r>
              <a:t>Airport-based ecosystem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66360" y="4709160"/>
            <a:ext cx="1965960" cy="8686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0" y="4882896"/>
            <a:ext cx="1691640" cy="23774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200" b="1">
                <a:solidFill>
                  <a:srgbClr val="071F37"/>
                </a:solidFill>
                <a:latin typeface="Aptos Display"/>
              </a:defRPr>
            </a:pPr>
            <a:r>
              <a:t>JOINT VENTURE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76088" y="5230368"/>
            <a:ext cx="1755648" cy="2011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850" b="0">
                <a:solidFill>
                  <a:srgbClr val="232D37"/>
                </a:solidFill>
                <a:latin typeface="Aptos Display"/>
              </a:defRPr>
            </a:pPr>
            <a:r>
              <a:t>Vanour Air Pvt Ltd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961888"/>
            <a:ext cx="210312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00" b="1">
                <a:solidFill>
                  <a:srgbClr val="E19B2D"/>
                </a:solidFill>
                <a:latin typeface="Aptos Display"/>
              </a:defRPr>
            </a:pPr>
            <a:r>
              <a:t>ADMISSIONS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1148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607040" cy="6583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071F37"/>
                </a:solidFill>
                <a:latin typeface="Aptos Display"/>
              </a:defRPr>
            </a:pPr>
            <a:r>
              <a:t>BUILDING THE NEXT GENERATION OF AVIATION ENGINEERS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914400" cy="4572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347472"/>
            <a:ext cx="5486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900" b="1">
                <a:solidFill>
                  <a:srgbClr val="667480"/>
                </a:solidFill>
                <a:latin typeface="Aptos Display"/>
              </a:defRPr>
            </a:pPr>
            <a:r>
              <a:t>02</a:t>
            </a:r>
          </a:p>
        </p:txBody>
      </p:sp>
      <p:pic>
        <p:nvPicPr>
          <p:cNvPr id="6" name="Picture 5" descr="doc_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72768"/>
            <a:ext cx="566928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3680" y="1664208"/>
            <a:ext cx="4846320" cy="5029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100" b="1">
                <a:solidFill>
                  <a:srgbClr val="071F37"/>
                </a:solidFill>
                <a:latin typeface="Aptos Display"/>
              </a:defRPr>
            </a:pPr>
            <a:r>
              <a:t>ONE ROOF. ONE AVIATION ECOSYSTEM.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331720"/>
            <a:ext cx="4800600" cy="132588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 Display"/>
              </a:defRPr>
            </a:pPr>
            <a:r>
              <a:t>Jharkhand Flying Institute’s AME initiative combines classroom learning, practical training and industry exposure, with a focus on making aviation education accessible to talented students from smaller towns and rural areas.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0" y="3886200"/>
            <a:ext cx="475488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0" y="3886200"/>
            <a:ext cx="64008" cy="914400"/>
          </a:xfrm>
          <a:prstGeom prst="rect">
            <a:avLst/>
          </a:prstGeom>
          <a:solidFill>
            <a:srgbClr val="E1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84848" y="4041648"/>
            <a:ext cx="438912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VISION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4848" y="4453128"/>
            <a:ext cx="4370832" cy="25603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Position Jharkhand as a major Civil Aviation Educational Hub.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0" y="4956048"/>
            <a:ext cx="4754880" cy="1051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583680" y="4956048"/>
            <a:ext cx="64008" cy="105156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84848" y="5111496"/>
            <a:ext cx="438912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TRAINING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4848" y="5522976"/>
            <a:ext cx="4370832" cy="393191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Two years of theoretical classroom coursework followed by two years of practical, on-the-job training.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1148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MARKET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607040" cy="6583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071F37"/>
                </a:solidFill>
                <a:latin typeface="Aptos Display"/>
              </a:defRPr>
            </a:pPr>
            <a:r>
              <a:t>AVIATION GROWTH CREATES A NEED FOR SKILLED AMEs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914400" cy="4572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347472"/>
            <a:ext cx="5486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900" b="1">
                <a:solidFill>
                  <a:srgbClr val="667480"/>
                </a:solidFill>
                <a:latin typeface="Aptos Display"/>
              </a:defRPr>
            </a:pPr>
            <a: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536192"/>
            <a:ext cx="10515600" cy="41148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 Display"/>
              </a:defRPr>
            </a:pPr>
            <a:r>
              <a:t>The uploaded material highlights rapid fleet growth and a corresponding need for licensed aircraft maintenance professionals.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240280"/>
            <a:ext cx="3337560" cy="150876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487168"/>
            <a:ext cx="2926080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500" b="1">
                <a:solidFill>
                  <a:srgbClr val="0D4E84"/>
                </a:solidFill>
                <a:latin typeface="Aptos Display"/>
              </a:defRPr>
            </a:pPr>
            <a:r>
              <a:t>800+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3063240"/>
            <a:ext cx="2788920" cy="5029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50" b="0">
                <a:solidFill>
                  <a:srgbClr val="232D37"/>
                </a:solidFill>
                <a:latin typeface="Aptos Display"/>
              </a:defRPr>
            </a:pPr>
            <a:r>
              <a:t>Commercial aircraft referenced in the brochure’s growth outlook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2240280"/>
            <a:ext cx="3337560" cy="150876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80560" y="2487168"/>
            <a:ext cx="2926080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500" b="1">
                <a:solidFill>
                  <a:srgbClr val="0D4E84"/>
                </a:solidFill>
                <a:latin typeface="Aptos Display"/>
              </a:defRPr>
            </a:pPr>
            <a:r>
              <a:t>2,250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3063240"/>
            <a:ext cx="2788920" cy="5029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50" b="0">
                <a:solidFill>
                  <a:srgbClr val="232D37"/>
                </a:solidFill>
                <a:latin typeface="Aptos Display"/>
              </a:defRPr>
            </a:pPr>
            <a:r>
              <a:t>Aircraft scale projected over the next decade in the source material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2240280"/>
            <a:ext cx="3337560" cy="150876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83879" y="2487168"/>
            <a:ext cx="2926080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500" b="1">
                <a:solidFill>
                  <a:srgbClr val="0D4E84"/>
                </a:solidFill>
                <a:latin typeface="Aptos Display"/>
              </a:defRPr>
            </a:pPr>
            <a:r>
              <a:t>MRO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3063240"/>
            <a:ext cx="2788920" cy="5029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50" b="0">
                <a:solidFill>
                  <a:srgbClr val="232D37"/>
                </a:solidFill>
                <a:latin typeface="Aptos Display"/>
              </a:defRPr>
            </a:pPr>
            <a:r>
              <a:t>Growing maintenance, repair &amp; overhaul ecosystem</a:t>
            </a:r>
          </a:p>
        </p:txBody>
      </p:sp>
      <p:pic>
        <p:nvPicPr>
          <p:cNvPr id="16" name="Picture 15" descr="doc_image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867912"/>
            <a:ext cx="4754880" cy="2459736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5623560" y="4069080"/>
            <a:ext cx="274320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623560" y="4069080"/>
            <a:ext cx="64008" cy="1874519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24728" y="4224528"/>
            <a:ext cx="237744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ENGINEERS NEEDED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4728" y="4636008"/>
            <a:ext cx="2359152" cy="1216151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Every new commercial aircraft requires skilled, licensed professionals to maintain operational safety.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41080" y="4069080"/>
            <a:ext cx="2743200" cy="187451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641080" y="4069080"/>
            <a:ext cx="64008" cy="1874519"/>
          </a:xfrm>
          <a:prstGeom prst="rect">
            <a:avLst/>
          </a:prstGeom>
          <a:solidFill>
            <a:srgbClr val="E1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842248" y="4224528"/>
            <a:ext cx="237744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CAREER ECOSYSTEM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42248" y="4636008"/>
            <a:ext cx="2359152" cy="1216151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Commercial airlines • MRO organizations • Civil aviation departments.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789920" cy="5029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WHY JHARKHAND FLYING INSTITUTE?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170432"/>
            <a:ext cx="7498079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200" b="1">
                <a:solidFill>
                  <a:srgbClr val="E19B2D"/>
                </a:solidFill>
                <a:latin typeface="Aptos Display"/>
              </a:defRPr>
            </a:pPr>
            <a:r>
              <a:t>A PRACTICAL, INDUSTRY-ORIENTED PATH</a:t>
            </a:r>
          </a:p>
        </p:txBody>
      </p:sp>
      <p:pic>
        <p:nvPicPr>
          <p:cNvPr id="4" name="Picture 3" descr="doc_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37360"/>
            <a:ext cx="5486400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46520" y="1783080"/>
            <a:ext cx="4754880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000" b="1">
                <a:solidFill>
                  <a:srgbClr val="28A9D6"/>
                </a:solidFill>
                <a:latin typeface="Aptos Display"/>
              </a:defRPr>
            </a:pPr>
            <a:r>
              <a:t>FROM BASIC TRAINING TO TYPE 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46520" y="2468880"/>
            <a:ext cx="48463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t>• B1.2 AME pathway focused on aeroplanes piston</a:t>
            </a:r>
          </a:p>
          <a:p>
            <a:pPr>
              <a:spcAft>
                <a:spcPts val="7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t>• B2 pathway focused on avionics</a:t>
            </a:r>
          </a:p>
          <a:p>
            <a:pPr>
              <a:spcAft>
                <a:spcPts val="7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t>• Combined B1.2 + B2 option</a:t>
            </a:r>
          </a:p>
          <a:p>
            <a:pPr>
              <a:spcAft>
                <a:spcPts val="7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t>• Optional dual-degree B.Tech programme mentioned in the source</a:t>
            </a:r>
          </a:p>
          <a:p>
            <a:pPr>
              <a:spcAft>
                <a:spcPts val="700"/>
              </a:spcAft>
              <a:defRPr sz="1300">
                <a:solidFill>
                  <a:srgbClr val="FFFFFF"/>
                </a:solidFill>
                <a:latin typeface="Aptos"/>
              </a:defRPr>
            </a:pPr>
            <a:r>
              <a:t>• Type-rating training and licence endorsement pathways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46520" y="5349240"/>
            <a:ext cx="4754880" cy="502920"/>
          </a:xfrm>
          <a:prstGeom prst="roundRect">
            <a:avLst/>
          </a:prstGeom>
          <a:solidFill>
            <a:srgbClr val="E1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5486400"/>
            <a:ext cx="4480560" cy="18288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00" b="1">
                <a:solidFill>
                  <a:srgbClr val="071F37"/>
                </a:solidFill>
                <a:latin typeface="Aptos Display"/>
              </a:defRPr>
            </a:pPr>
            <a:r>
              <a:t>BUILT AROUND AVIATION’S TECHNICAL WORKFORCE NEEDS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1148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PROGRAMME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607040" cy="6583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071F37"/>
                </a:solidFill>
                <a:latin typeface="Aptos Display"/>
              </a:defRPr>
            </a:pPr>
            <a:r>
              <a:t>A STRUCTURED PATH FROM KNOWLEDGE TO AIRCRAFT-SPECIFIC SKILLS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914400" cy="4572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347472"/>
            <a:ext cx="5486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900" b="1">
                <a:solidFill>
                  <a:srgbClr val="667480"/>
                </a:solidFill>
                <a:latin typeface="Aptos Display"/>
              </a:defRPr>
            </a:pPr>
            <a: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737360"/>
            <a:ext cx="2487168" cy="233172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965960"/>
            <a:ext cx="54864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200" b="1">
                <a:solidFill>
                  <a:srgbClr val="E19B2D"/>
                </a:solidFill>
                <a:latin typeface="Aptos Display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606040"/>
            <a:ext cx="2057400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CAR-147 BASIC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108960"/>
            <a:ext cx="2057400" cy="5486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Basic knowledge + practical training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81528" y="2578608"/>
            <a:ext cx="301752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200" b="1">
                <a:solidFill>
                  <a:srgbClr val="28A9D6"/>
                </a:solidFill>
                <a:latin typeface="Aptos Display"/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79" y="1737360"/>
            <a:ext cx="2487168" cy="233172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66160" y="1965960"/>
            <a:ext cx="54864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200" b="1">
                <a:solidFill>
                  <a:srgbClr val="E19B2D"/>
                </a:solidFill>
                <a:latin typeface="Aptos Display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606040"/>
            <a:ext cx="2057400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CAR-66 MODULES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108960"/>
            <a:ext cx="2057400" cy="5486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Structured regulatory curriculum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70448" y="2578608"/>
            <a:ext cx="301752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200" b="1">
                <a:solidFill>
                  <a:srgbClr val="28A9D6"/>
                </a:solidFill>
                <a:latin typeface="Aptos Display"/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1737360"/>
            <a:ext cx="2487168" cy="233172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55080" y="1965960"/>
            <a:ext cx="54864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200" b="1">
                <a:solidFill>
                  <a:srgbClr val="E19B2D"/>
                </a:solidFill>
                <a:latin typeface="Aptos Display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2606040"/>
            <a:ext cx="2057400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CAR-145 MRO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3108960"/>
            <a:ext cx="2057400" cy="5486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Practical maintenance exposure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59368" y="2578608"/>
            <a:ext cx="301752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200" b="1">
                <a:solidFill>
                  <a:srgbClr val="28A9D6"/>
                </a:solidFill>
                <a:latin typeface="Aptos Display"/>
              </a:defRPr>
            </a:pPr>
            <a: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19" y="1737360"/>
            <a:ext cx="2487168" cy="233172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3999" y="1965960"/>
            <a:ext cx="54864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200" b="1">
                <a:solidFill>
                  <a:srgbClr val="E19B2D"/>
                </a:solidFill>
                <a:latin typeface="Aptos Display"/>
              </a:defRPr>
            </a:pPr>
            <a: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3999" y="2606040"/>
            <a:ext cx="2057400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TYPE TRAINING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3999" y="3108960"/>
            <a:ext cx="2057400" cy="5486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Aircraft-specific skills &amp; endorsements</a:t>
            </a:r>
          </a:p>
        </p:txBody>
      </p:sp>
      <p:pic>
        <p:nvPicPr>
          <p:cNvPr id="25" name="Picture 24" descr="doc_image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4251959"/>
            <a:ext cx="5029200" cy="206571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035040" y="4617720"/>
            <a:ext cx="128016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B1.2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60" y="4617720"/>
            <a:ext cx="128016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B2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0" y="4617720"/>
            <a:ext cx="182880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COMBINED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89320" y="5138928"/>
            <a:ext cx="141732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00" b="0">
                <a:solidFill>
                  <a:srgbClr val="232D37"/>
                </a:solidFill>
                <a:latin typeface="Aptos Display"/>
              </a:defRPr>
            </a:pPr>
            <a:r>
              <a:t>Aeroplanes Piston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0" y="5138928"/>
            <a:ext cx="141732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00" b="0">
                <a:solidFill>
                  <a:srgbClr val="232D37"/>
                </a:solidFill>
                <a:latin typeface="Aptos Display"/>
              </a:defRPr>
            </a:pPr>
            <a:r>
              <a:t>Avionics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06840" y="5138928"/>
            <a:ext cx="155448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00" b="0">
                <a:solidFill>
                  <a:srgbClr val="232D37"/>
                </a:solidFill>
                <a:latin typeface="Aptos Display"/>
              </a:defRPr>
            </a:pPr>
            <a:r>
              <a:t>B1.2 + B2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1148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HANDS-ON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607040" cy="6583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071F37"/>
                </a:solidFill>
                <a:latin typeface="Aptos Display"/>
              </a:defRPr>
            </a:pPr>
            <a:r>
              <a:t>LEARN THE THEORY. SEE THE SYSTEMS. UNDERSTAND THE AIRCRAFT.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347472"/>
            <a:ext cx="5486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900" b="1">
                <a:solidFill>
                  <a:srgbClr val="667480"/>
                </a:solidFill>
                <a:latin typeface="Aptos Display"/>
              </a:defRPr>
            </a:pPr>
            <a:r>
              <a:t>06</a:t>
            </a:r>
          </a:p>
        </p:txBody>
      </p:sp>
      <p:pic>
        <p:nvPicPr>
          <p:cNvPr id="6" name="Picture 5" descr="doc_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72768"/>
            <a:ext cx="4754880" cy="4526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0" y="1600200"/>
            <a:ext cx="5577840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000" b="1">
                <a:solidFill>
                  <a:srgbClr val="071F37"/>
                </a:solidFill>
                <a:latin typeface="Aptos Display"/>
              </a:defRPr>
            </a:pPr>
            <a:r>
              <a:t>PRACTICAL EXPOSURE IS CENTRAL TO THE STORY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15000" y="2331720"/>
            <a:ext cx="5486400" cy="1005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0" y="2331720"/>
            <a:ext cx="64008" cy="100584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16168" y="2487168"/>
            <a:ext cx="512064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LIVE-AIRCRAFT ENVIRONMENT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16168" y="2898648"/>
            <a:ext cx="5102352" cy="34747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The uploaded brochure highlights practical maintenance experience within the training ecosystem.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715000" y="3520440"/>
            <a:ext cx="5486400" cy="1005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0" y="3520440"/>
            <a:ext cx="64008" cy="1005840"/>
          </a:xfrm>
          <a:prstGeom prst="rect">
            <a:avLst/>
          </a:prstGeom>
          <a:solidFill>
            <a:srgbClr val="E1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16168" y="3675888"/>
            <a:ext cx="512064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MRO INTEGRATION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16168" y="4087368"/>
            <a:ext cx="5102352" cy="34747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The programme material describes a DGCA CAR-145 approved MRO link for practical exposure.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0" y="4709160"/>
            <a:ext cx="5486400" cy="1005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715000" y="4709160"/>
            <a:ext cx="64008" cy="1005840"/>
          </a:xfrm>
          <a:prstGeom prst="rect">
            <a:avLst/>
          </a:prstGeom>
          <a:solidFill>
            <a:srgbClr val="278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16168" y="4864608"/>
            <a:ext cx="512064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MODERN LABS &amp; WORKSHOPS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16168" y="5276088"/>
            <a:ext cx="5102352" cy="34747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The uploaded brochure’s official-information section highlights modern labs and workshops.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1148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ADMISSIONS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607040" cy="6583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071F37"/>
                </a:solidFill>
                <a:latin typeface="Aptos Display"/>
              </a:defRPr>
            </a:pPr>
            <a:r>
              <a:t>WHO CAN APPLY?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914400" cy="4572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347472"/>
            <a:ext cx="5486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900" b="1">
                <a:solidFill>
                  <a:srgbClr val="667480"/>
                </a:solidFill>
                <a:latin typeface="Aptos Display"/>
              </a:defRPr>
            </a:pPr>
            <a: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664208"/>
            <a:ext cx="1993392" cy="205740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984248"/>
            <a:ext cx="1719072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10+2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697480"/>
            <a:ext cx="1664208" cy="5943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PCM from recognized board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62072" y="1664208"/>
            <a:ext cx="1993392" cy="205740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99232" y="1984248"/>
            <a:ext cx="1719072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50%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26664" y="2697480"/>
            <a:ext cx="1664208" cy="5943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Minimum aggregate in PCM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29784" y="1664208"/>
            <a:ext cx="1993392" cy="205740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66944" y="1984248"/>
            <a:ext cx="1719072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16+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4376" y="2697480"/>
            <a:ext cx="1664208" cy="5943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Minimum age at admission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97496" y="1664208"/>
            <a:ext cx="1993392" cy="205740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34656" y="1984248"/>
            <a:ext cx="1719072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MEDICAL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2088" y="2697480"/>
            <a:ext cx="1664208" cy="5943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MBBS doctor certificate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65208" y="1664208"/>
            <a:ext cx="1993392" cy="2057400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02368" y="1984248"/>
            <a:ext cx="1719072" cy="457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100" b="1">
                <a:solidFill>
                  <a:srgbClr val="0D4E84"/>
                </a:solidFill>
                <a:latin typeface="Aptos Display"/>
              </a:defRPr>
            </a:pPr>
            <a:r>
              <a:t>FITNESS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29800" y="2697480"/>
            <a:ext cx="1664208" cy="5943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1000" b="0">
                <a:solidFill>
                  <a:srgbClr val="232D37"/>
                </a:solidFill>
                <a:latin typeface="Aptos Display"/>
              </a:defRPr>
            </a:pPr>
            <a:r>
              <a:t>No color blindness + general fitness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224528"/>
            <a:ext cx="274320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200" b="1">
                <a:solidFill>
                  <a:srgbClr val="071F37"/>
                </a:solidFill>
                <a:latin typeface="Aptos Display"/>
              </a:defRPr>
            </a:pPr>
            <a:r>
              <a:t>FINANCIAL OVERVIEW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4645152"/>
            <a:ext cx="5303520" cy="1097280"/>
          </a:xfrm>
          <a:prstGeom prst="roundRect">
            <a:avLst/>
          </a:prstGeom>
          <a:solidFill>
            <a:srgbClr val="07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8680" y="4873752"/>
            <a:ext cx="4754880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ptos Display"/>
              </a:defRPr>
            </a:pPr>
            <a:r>
              <a:t>APPROX. INR 5.5–7.5 LAKHS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321808"/>
            <a:ext cx="46634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00" b="0">
                <a:solidFill>
                  <a:srgbClr val="D2E1EB"/>
                </a:solidFill>
                <a:latin typeface="Aptos Display"/>
              </a:defRPr>
            </a:pPr>
            <a:r>
              <a:t>Foundational training segment • depends on course category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645152"/>
            <a:ext cx="2468880" cy="1097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17920" y="4645152"/>
            <a:ext cx="64008" cy="1097280"/>
          </a:xfrm>
          <a:prstGeom prst="rect">
            <a:avLst/>
          </a:prstGeom>
          <a:solidFill>
            <a:srgbClr val="E1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19088" y="4800600"/>
            <a:ext cx="210312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ADDITIONAL EXPENSES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9088" y="5212080"/>
            <a:ext cx="2084832" cy="43891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Living, personal insurance and travel during external shifts are separate.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15400" y="4645152"/>
            <a:ext cx="2468880" cy="1097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915400" y="4645152"/>
            <a:ext cx="64008" cy="109728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16568" y="4800600"/>
            <a:ext cx="210312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FINANCING ROUTES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16568" y="5212080"/>
            <a:ext cx="2084832" cy="43891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The brochure mentions government schemes, industry cadet programmes and government bank loan facilities.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365760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CAREER OUTLOOK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9692640" cy="5486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YOUR WORK KEEPS AIRCRAFT MOVING.</a:t>
            </a:r>
          </a:p>
        </p:txBody>
      </p:sp>
      <p:pic>
        <p:nvPicPr>
          <p:cNvPr id="4" name="Picture 3" descr="doc_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91640"/>
            <a:ext cx="603504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95160" y="1737360"/>
            <a:ext cx="438912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600" b="1">
                <a:solidFill>
                  <a:srgbClr val="28A9D6"/>
                </a:solidFill>
                <a:latin typeface="Aptos Display"/>
              </a:defRPr>
            </a:pPr>
            <a:r>
              <a:t>PROFESSIONAL ENVIRONMENTS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95160" y="2359152"/>
            <a:ext cx="4251960" cy="5120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223760" y="2487168"/>
            <a:ext cx="3794760" cy="2011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Commercial Airlines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95160" y="3072384"/>
            <a:ext cx="4251960" cy="5120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223760" y="3200400"/>
            <a:ext cx="3794760" cy="2011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Maintenance, Repair &amp; Overhaul (MRO)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95160" y="3785616"/>
            <a:ext cx="4251960" cy="5120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223760" y="3913632"/>
            <a:ext cx="3794760" cy="2011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Civil Aviation Departments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95160" y="4498848"/>
            <a:ext cx="4251960" cy="5120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223760" y="4626864"/>
            <a:ext cx="3794760" cy="2011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Licensed Maintenance Roles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95160" y="5394960"/>
            <a:ext cx="109728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PATHWAY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0" y="5340096"/>
            <a:ext cx="3429000" cy="41148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50" b="1">
                <a:solidFill>
                  <a:srgbClr val="FFFFFF"/>
                </a:solidFill>
                <a:latin typeface="Aptos Display"/>
              </a:defRPr>
            </a:pPr>
            <a:r>
              <a:t>Training → Exams → Practical / Type Training → Licence pathway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1148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LOCATION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607040" cy="6583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071F37"/>
                </a:solidFill>
                <a:latin typeface="Aptos Display"/>
              </a:defRPr>
            </a:pPr>
            <a:r>
              <a:t>TRAIN WHERE AVIATION HAPPENS.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914400" cy="4572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347472"/>
            <a:ext cx="5486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900" b="1">
                <a:solidFill>
                  <a:srgbClr val="667480"/>
                </a:solidFill>
                <a:latin typeface="Aptos Display"/>
              </a:defRPr>
            </a:pPr>
            <a:r>
              <a:t>09</a:t>
            </a:r>
          </a:p>
        </p:txBody>
      </p:sp>
      <p:pic>
        <p:nvPicPr>
          <p:cNvPr id="6" name="Picture 5" descr="doc_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72768"/>
            <a:ext cx="571500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29400" y="1645920"/>
            <a:ext cx="4572000" cy="41148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300" b="1">
                <a:solidFill>
                  <a:srgbClr val="071F37"/>
                </a:solidFill>
                <a:latin typeface="Aptos Display"/>
              </a:defRPr>
            </a:pPr>
            <a:r>
              <a:t>DHANBAD AIRPORT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2240280"/>
            <a:ext cx="4709160" cy="5943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400" b="1">
                <a:solidFill>
                  <a:srgbClr val="0D4E84"/>
                </a:solidFill>
                <a:latin typeface="Aptos Display"/>
              </a:defRPr>
            </a:pPr>
            <a:r>
              <a:t>Barwadda Airstrip • Satyam Nagar / Kurmidih • Dhanbad, Jharkhand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29400" y="3154680"/>
            <a:ext cx="475488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629400" y="3154680"/>
            <a:ext cx="64008" cy="1143000"/>
          </a:xfrm>
          <a:prstGeom prst="rect">
            <a:avLst/>
          </a:prstGeom>
          <a:solidFill>
            <a:srgbClr val="E1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30568" y="3310128"/>
            <a:ext cx="438912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AIRPORT-BASED TRAINING ECOSYSTEM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0568" y="3721608"/>
            <a:ext cx="4370832" cy="48463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The uploaded brochure places the institute at Dhanbad Airport and describes an aviation-focused environment.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29400" y="4526280"/>
            <a:ext cx="4754880" cy="1234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629400" y="4526280"/>
            <a:ext cx="64008" cy="123444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30568" y="4681728"/>
            <a:ext cx="4389120" cy="29260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TYPE TRAINING &amp; STATE PATHWAYS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0568" y="5093208"/>
            <a:ext cx="4370832" cy="57607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The brochure describes type-training opportunities after Basic Training and potential pathways within state aviation organizations.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1148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LEADERSHIP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607040" cy="65836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600" b="1">
                <a:solidFill>
                  <a:srgbClr val="071F37"/>
                </a:solidFill>
                <a:latin typeface="Aptos Display"/>
              </a:defRPr>
            </a:pPr>
            <a:r>
              <a:t>EXPERIENCE THAT CONNECTS CLASSROOM TO AVIATION.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914400" cy="45720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347472"/>
            <a:ext cx="54864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900" b="1">
                <a:solidFill>
                  <a:srgbClr val="667480"/>
                </a:solidFill>
                <a:latin typeface="Aptos Display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572768"/>
            <a:ext cx="7406640" cy="1078992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572768"/>
            <a:ext cx="82296" cy="1078992"/>
          </a:xfrm>
          <a:prstGeom prst="rect">
            <a:avLst/>
          </a:prstGeom>
          <a:solidFill>
            <a:srgbClr val="E1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737360"/>
            <a:ext cx="256032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CAPT. S.P. SINHA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7560" y="1719072"/>
            <a:ext cx="4343400" cy="62179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Prominent aviator and entrepreneur associated with Jharkhand State aviation and the initiative.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944368"/>
            <a:ext cx="7406640" cy="1078992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2944368"/>
            <a:ext cx="82296" cy="1078992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3108960"/>
            <a:ext cx="256032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MR. SHIVRAJ KUMAR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37560" y="3090672"/>
            <a:ext cx="4343400" cy="62179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30+ years of civil aviation experience spanning flying clubs, major airlines and defence projects; multi-rating AME licences.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4315968"/>
            <a:ext cx="7406640" cy="1078992"/>
          </a:xfrm>
          <a:prstGeom prst="roundRect">
            <a:avLst/>
          </a:prstGeom>
          <a:solidFill>
            <a:srgbClr val="F1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4315968"/>
            <a:ext cx="82296" cy="1078992"/>
          </a:xfrm>
          <a:prstGeom prst="rect">
            <a:avLst/>
          </a:prstGeom>
          <a:solidFill>
            <a:srgbClr val="0D4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4480559"/>
            <a:ext cx="256032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71F37"/>
                </a:solidFill>
                <a:latin typeface="Aptos Display"/>
              </a:defRPr>
            </a:pPr>
            <a:r>
              <a:t>CAPT. (RTD) LAXMAN SINGH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37560" y="4462272"/>
            <a:ext cx="4343400" cy="621792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 Display"/>
              </a:defRPr>
            </a:pPr>
            <a:r>
              <a:t>30+ years of defence service; the brochure highlights his focus on empowering talented students from smaller towns and rural backgrounds.</a:t>
            </a:r>
          </a:p>
        </p:txBody>
      </p:sp>
      <p:pic>
        <p:nvPicPr>
          <p:cNvPr id="18" name="Picture 17" descr="doc_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0" y="1572768"/>
            <a:ext cx="3017520" cy="382219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66760" y="5596128"/>
            <a:ext cx="288036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00" b="1">
                <a:solidFill>
                  <a:srgbClr val="0D4E84"/>
                </a:solidFill>
                <a:latin typeface="Aptos Display"/>
              </a:defRPr>
            </a:pPr>
            <a:r>
              <a:t>VETERAN CIVIL AVIATION PROFESSIONALS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3657600" cy="2743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JFI + VANOUR 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68680"/>
            <a:ext cx="10424160" cy="566928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A PARTNERSHIP BUILT AROUND AVIATION TRAINING.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627632"/>
            <a:ext cx="10332720" cy="64008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0">
                <a:solidFill>
                  <a:srgbClr val="D7E4ED"/>
                </a:solidFill>
                <a:latin typeface="Aptos Display"/>
              </a:defRPr>
            </a:pPr>
            <a:r>
              <a:t>The uploaded brochure identifies Jharkhand Flying Institute (AME) as a Joint Venture with Vanour Air Pvt Ltd and lists the following official admission contacts.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2606040"/>
            <a:ext cx="5074920" cy="1097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9536" y="2770632"/>
            <a:ext cx="45720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0D4E84"/>
                </a:solidFill>
                <a:latin typeface="Aptos Display"/>
              </a:defRPr>
            </a:pPr>
            <a:r>
              <a:t>PHONE / WHATSAPP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3136392"/>
            <a:ext cx="457200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+91 9595242501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44768" y="2606040"/>
            <a:ext cx="5074920" cy="1097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45936" y="2770632"/>
            <a:ext cx="45720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0D4E84"/>
                </a:solidFill>
                <a:latin typeface="Aptos Display"/>
              </a:defRPr>
            </a:pPr>
            <a:r>
              <a:t>EMAIL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5936" y="3136392"/>
            <a:ext cx="457200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vanour@vanourair.com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4023360"/>
            <a:ext cx="5074920" cy="1097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9536" y="4187952"/>
            <a:ext cx="45720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0D4E84"/>
                </a:solidFill>
                <a:latin typeface="Aptos Display"/>
              </a:defRPr>
            </a:pPr>
            <a:r>
              <a:t>WEBSITE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6" y="4553712"/>
            <a:ext cx="457200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https://vanourair.com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44768" y="4023360"/>
            <a:ext cx="5074920" cy="1097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45936" y="4187952"/>
            <a:ext cx="457200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0D4E84"/>
                </a:solidFill>
                <a:latin typeface="Aptos Display"/>
              </a:defRPr>
            </a:pPr>
            <a:r>
              <a:t>ADDRESS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5936" y="4553712"/>
            <a:ext cx="457200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100" b="1">
                <a:solidFill>
                  <a:srgbClr val="071F37"/>
                </a:solidFill>
                <a:latin typeface="Aptos Display"/>
              </a:defRPr>
            </a:pPr>
            <a:r>
              <a:t>Dhanbad Airport, Bhuli Hirak Road, Satyam Nagar, Dhanbad, Jharkhand – 826010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5532120"/>
            <a:ext cx="3017520" cy="2286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00" b="1">
                <a:solidFill>
                  <a:srgbClr val="E19B2D"/>
                </a:solidFill>
                <a:latin typeface="Aptos Display"/>
              </a:defRPr>
            </a:pPr>
            <a:r>
              <a:t>OFFICIAL-INFORMATION HIGHLIGHTS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5440680"/>
            <a:ext cx="7589520" cy="5029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950" b="0">
                <a:solidFill>
                  <a:srgbClr val="FFFFFF"/>
                </a:solidFill>
                <a:latin typeface="Aptos Display"/>
              </a:defRPr>
            </a:pPr>
            <a:r>
              <a:t>DGCA CAR-147 Basic Approved AME College • MRO-base practical exposure • Modern labs &amp; workshops • Vanour Air: 30+ years of aviation experience (as stated in the uploaded brochure)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8E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6574536"/>
            <a:ext cx="640080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JHARKHAND FLYING INSTITUTE (AME) • VANOUR AIR PVT LTD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6574536"/>
            <a:ext cx="2194560" cy="146304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r">
              <a:defRPr sz="700" b="1">
                <a:solidFill>
                  <a:srgbClr val="667480"/>
                </a:solidFill>
                <a:latin typeface="Aptos Display"/>
              </a:defRPr>
            </a:pPr>
            <a:r>
              <a:t>DHANBAD • JHARKHAND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8368" y="914400"/>
            <a:ext cx="5303520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200" b="1">
                <a:solidFill>
                  <a:srgbClr val="E19B2D"/>
                </a:solidFill>
                <a:latin typeface="Aptos Display"/>
              </a:defRPr>
            </a:pPr>
            <a:r>
              <a:t>READY TO ENTER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353312"/>
            <a:ext cx="5943600" cy="118872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2900" b="1">
                <a:solidFill>
                  <a:srgbClr val="071F37"/>
                </a:solidFill>
                <a:latin typeface="Aptos Display"/>
              </a:defRPr>
            </a:pPr>
            <a:r>
              <a:t>THE WORLD OF</a:t>
            </a:r>
            <a:br/>
            <a:r>
              <a:t>AVIATION ENGINEERING?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2788920"/>
            <a:ext cx="1051560" cy="54864"/>
          </a:xfrm>
          <a:prstGeom prst="rect">
            <a:avLst/>
          </a:prstGeom>
          <a:solidFill>
            <a:srgbClr val="28A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3127248"/>
            <a:ext cx="5943600" cy="32004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300" b="1">
                <a:solidFill>
                  <a:srgbClr val="0D4E84"/>
                </a:solidFill>
                <a:latin typeface="Aptos Display"/>
              </a:defRPr>
            </a:pPr>
            <a:r>
              <a:t>B1.2 • B2 • COMBINED • TYPE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950208"/>
            <a:ext cx="5852160" cy="3657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800" b="1">
                <a:solidFill>
                  <a:srgbClr val="071F37"/>
                </a:solidFill>
                <a:latin typeface="Aptos Display"/>
              </a:defRPr>
            </a:pPr>
            <a:r>
              <a:t>JHARKHAND FLYING INSTITUTE (AME)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4526280"/>
            <a:ext cx="5486400" cy="105156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 Display"/>
              </a:defRPr>
            </a:pPr>
            <a:r>
              <a:t>+91 9595242501</a:t>
            </a:r>
            <a:br/>
            <a:r>
              <a:t>vanour@vanourair.com</a:t>
            </a:r>
            <a:br/>
            <a:r>
              <a:t>https://vanourair.com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5806440"/>
            <a:ext cx="3840480" cy="502920"/>
          </a:xfrm>
          <a:prstGeom prst="roundRect">
            <a:avLst/>
          </a:prstGeom>
          <a:solidFill>
            <a:srgbClr val="07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5943600"/>
            <a:ext cx="3520440" cy="18288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Aptos Display"/>
              </a:defRPr>
            </a:pPr>
            <a:r>
              <a:t>ADMISSIONS &amp; PROGRAMME INFORMATION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080655"/>
            <a:ext cx="6400495" cy="49444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911</Words>
  <Application>Microsoft Office PowerPoint</Application>
  <PresentationFormat>Widescreen</PresentationFormat>
  <Paragraphs>165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UTPAL PATRA</cp:lastModifiedBy>
  <cp:revision>4</cp:revision>
  <dcterms:created xsi:type="dcterms:W3CDTF">2013-01-27T09:14:16Z</dcterms:created>
  <dcterms:modified xsi:type="dcterms:W3CDTF">2026-09-23T13:01:05Z</dcterms:modified>
  <cp:category/>
</cp:coreProperties>
</file>